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  <p:sldId id="257" r:id="rId3"/>
    <p:sldId id="258" r:id="rId4"/>
    <p:sldId id="264" r:id="rId5"/>
    <p:sldId id="259" r:id="rId6"/>
    <p:sldId id="263" r:id="rId7"/>
    <p:sldId id="260" r:id="rId8"/>
    <p:sldId id="261" r:id="rId9"/>
    <p:sldId id="262" r:id="rId10"/>
    <p:sldId id="267" r:id="rId11"/>
    <p:sldId id="265" r:id="rId12"/>
    <p:sldId id="266" r:id="rId13"/>
    <p:sldId id="268" r:id="rId14"/>
    <p:sldId id="269" r:id="rId15"/>
    <p:sldId id="270" r:id="rId16"/>
    <p:sldId id="276" r:id="rId17"/>
    <p:sldId id="274" r:id="rId18"/>
    <p:sldId id="272" r:id="rId19"/>
    <p:sldId id="277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54F42333-E690-40EC-B61E-5EE6350EBD64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6CEB1D5B-6AE2-4F36-AF37-911E61132D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821C2-6E1D-45D0-A073-55D7AE25C90D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4970D-92DC-43F8-A064-631A8D372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516D8-7DBA-46AB-BD41-C99AF8466B7F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3AA2D-C358-4669-A6E8-B0FFBB47C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B81C4-F538-4B50-BB9E-946C6E2D4BF1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9B8C3-41D3-4541-8FDD-6D19103BD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188ED708-52E1-4FC1-887F-121A4F7AA7A1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CA2CA8D7-1F7C-428F-ABCA-762BC99A1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F7AAD-E0D4-4947-9533-4DDCD9037FE1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32A6-9C43-400E-898B-0AA5BC2E0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7AF8F-70F3-4355-83BF-ECEDC30E2B33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6D1BE-6417-4B91-B126-84FE912C5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7B14-75A0-4643-ABAE-65BB2B96BFFA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E038-0179-48D3-87FF-2D58BB2F1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D4B07-E911-4D7C-B69F-36973A50C663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C2D1D-15A8-4DFD-BCB6-0B65B40EA9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9D7BF-95E2-4602-AD1F-4F709321F97C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5A468-4CFF-49D7-A2D5-B72CF69776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 dirty="0">
              <a:latin typeface="Arial" pitchFamily="36" charset="0"/>
              <a:ea typeface="Arial" pitchFamily="36" charset="0"/>
              <a:cs typeface="Arial" pitchFamily="36" charset="0"/>
            </a:endParaRPr>
          </a:p>
        </p:txBody>
      </p:sp>
      <p:sp>
        <p:nvSpPr>
          <p:cNvPr id="6" name="Right Triangle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63500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99D8-626B-4F97-9258-C328E87685DA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14A32-F554-454C-9C47-C011C3E64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</a:defRPr>
            </a:lvl1pPr>
          </a:lstStyle>
          <a:p>
            <a:pPr>
              <a:defRPr/>
            </a:pPr>
            <a:fld id="{141ED7D9-4380-4C23-BA5B-9CFFFEF9D926}" type="datetime1">
              <a:rPr lang="en-US"/>
              <a:pPr>
                <a:defRPr/>
              </a:pPr>
              <a:t>5/19/2012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pPr>
              <a:defRPr/>
            </a:pPr>
            <a:fld id="{21400BA9-B309-4C17-913F-9AF9A49B5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41" r:id="rId2"/>
    <p:sldLayoutId id="2147483950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51" r:id="rId9"/>
    <p:sldLayoutId id="2147483947" r:id="rId10"/>
    <p:sldLayoutId id="214748394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pitchFamily="36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pitchFamily="3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pitchFamily="3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pitchFamily="3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ＭＳ Ｐゴシック" pitchFamily="3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36" charset="2"/>
        <a:buChar char=""/>
        <a:defRPr sz="2600" kern="1200">
          <a:solidFill>
            <a:schemeClr val="tx1"/>
          </a:solidFill>
          <a:latin typeface="+mn-lt"/>
          <a:ea typeface="ＭＳ Ｐゴシック" pitchFamily="36" charset="-128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36" charset="2"/>
        <a:buChar char=""/>
        <a:defRPr sz="2400" kern="1200">
          <a:solidFill>
            <a:schemeClr val="tx1"/>
          </a:solidFill>
          <a:latin typeface="+mn-lt"/>
          <a:ea typeface="ＭＳ Ｐゴシック" pitchFamily="36" charset="-128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36" charset="2"/>
        <a:buChar char=""/>
        <a:defRPr sz="2100" kern="1200">
          <a:solidFill>
            <a:schemeClr val="tx1"/>
          </a:solidFill>
          <a:latin typeface="+mn-lt"/>
          <a:ea typeface="ＭＳ Ｐゴシック" pitchFamily="36" charset="-128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36" charset="2"/>
        <a:buChar char=""/>
        <a:defRPr sz="2000" kern="1200">
          <a:solidFill>
            <a:schemeClr val="tx1"/>
          </a:solidFill>
          <a:latin typeface="+mn-lt"/>
          <a:ea typeface="ＭＳ Ｐゴシック" pitchFamily="36" charset="-128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36" charset="2"/>
        <a:buChar char=""/>
        <a:defRPr sz="2000" kern="1200">
          <a:solidFill>
            <a:schemeClr val="tx1"/>
          </a:solidFill>
          <a:latin typeface="+mn-lt"/>
          <a:ea typeface="ＭＳ Ｐゴシック" pitchFamily="36" charset="-128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47800"/>
            <a:ext cx="8458200" cy="44196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Natural Approaches </a:t>
            </a:r>
            <a:b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to Allergies… </a:t>
            </a:r>
            <a:b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n-US" sz="20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en-US" sz="49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/>
            </a:r>
            <a:br>
              <a:rPr lang="en-US" sz="49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n-US" sz="49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+mn-lt"/>
              </a:rPr>
              <a:t>Say “Good-bye” to Sneezing, Wheezing, and Red Noses</a:t>
            </a:r>
            <a:r>
              <a:rPr lang="en-US" b="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  <a:t/>
            </a:r>
            <a:br>
              <a:rPr lang="en-US" b="0" dirty="0" smtClean="0">
                <a:solidFill>
                  <a:schemeClr val="tx2">
                    <a:lumMod val="25000"/>
                  </a:schemeClr>
                </a:solidFill>
                <a:latin typeface="+mn-lt"/>
              </a:rPr>
            </a:br>
            <a:endParaRPr lang="en-US" b="0" dirty="0">
              <a:solidFill>
                <a:schemeClr val="tx2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0"/>
            <a:ext cx="8458200" cy="609600"/>
          </a:xfrm>
          <a:solidFill>
            <a:schemeClr val="tx1">
              <a:alpha val="2000"/>
            </a:schemeClr>
          </a:solidFill>
          <a:ln>
            <a:solidFill>
              <a:schemeClr val="tx2"/>
            </a:solidFill>
          </a:ln>
        </p:spPr>
        <p:txBody>
          <a:bodyPr>
            <a:normAutofit fontScale="92500" lnSpcReduction="10000"/>
          </a:bodyPr>
          <a:lstStyle/>
          <a:p>
            <a:pPr marR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4000" dirty="0" smtClean="0">
                <a:solidFill>
                  <a:schemeClr val="bg1">
                    <a:lumMod val="95000"/>
                    <a:lumOff val="5000"/>
                  </a:schemeClr>
                </a:solidFill>
                <a:ea typeface="+mn-ea"/>
              </a:rPr>
              <a:t>Barbara</a:t>
            </a:r>
            <a:r>
              <a:rPr lang="en-US" sz="4000" dirty="0" smtClean="0">
                <a:ea typeface="+mn-ea"/>
              </a:rPr>
              <a:t> </a:t>
            </a:r>
            <a:r>
              <a:rPr lang="en-US" sz="4000" dirty="0" smtClean="0">
                <a:solidFill>
                  <a:schemeClr val="bg1">
                    <a:lumMod val="95000"/>
                    <a:lumOff val="5000"/>
                  </a:schemeClr>
                </a:solidFill>
                <a:ea typeface="+mn-ea"/>
              </a:rPr>
              <a:t>Lagoni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524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Allergies are the Result of a Dysfunctional Immune System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36" charset="2"/>
              <a:buNone/>
            </a:pPr>
            <a:r>
              <a:rPr lang="en-US" smtClean="0"/>
              <a:t>Caused by:</a:t>
            </a:r>
          </a:p>
          <a:p>
            <a:pPr eaLnBrk="1" hangingPunct="1"/>
            <a:r>
              <a:rPr lang="en-US" smtClean="0"/>
              <a:t>Alcohol</a:t>
            </a:r>
          </a:p>
          <a:p>
            <a:pPr eaLnBrk="1" hangingPunct="1"/>
            <a:r>
              <a:rPr lang="en-US" smtClean="0"/>
              <a:t>Sugar and simple carbohydrates</a:t>
            </a:r>
          </a:p>
          <a:p>
            <a:pPr eaLnBrk="1" hangingPunct="1"/>
            <a:r>
              <a:rPr lang="en-US" smtClean="0"/>
              <a:t>Toxins … e.g.</a:t>
            </a:r>
            <a:r>
              <a:rPr lang="en-US" sz="2400" smtClean="0"/>
              <a:t>  second-hand smoke, cleaning products</a:t>
            </a:r>
          </a:p>
          <a:p>
            <a:pPr eaLnBrk="1" hangingPunct="1"/>
            <a:r>
              <a:rPr lang="en-US" smtClean="0"/>
              <a:t>High cholesterol </a:t>
            </a:r>
          </a:p>
          <a:p>
            <a:pPr eaLnBrk="1" hangingPunct="1"/>
            <a:r>
              <a:rPr lang="en-US" smtClean="0"/>
              <a:t>Stress  </a:t>
            </a:r>
          </a:p>
          <a:p>
            <a:pPr lvl="1" indent="-14288" eaLnBrk="1" hangingPunct="1">
              <a:buFont typeface="Wingdings 2" pitchFamily="36" charset="2"/>
              <a:buNone/>
            </a:pPr>
            <a:r>
              <a:rPr lang="en-US" sz="2200" smtClean="0"/>
              <a:t>(Cortisol also can damage every organ system in the body, leading to depressed immune function, memory loss, heart disease, high blood pressure, elevated blood sugars, osteoporosis, and several degenerative diseases. 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Natural Approach to Allergies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048000"/>
          </a:xfrm>
        </p:spPr>
        <p:txBody>
          <a:bodyPr/>
          <a:lstStyle/>
          <a:p>
            <a:pPr eaLnBrk="1" hangingPunct="1">
              <a:buClr>
                <a:schemeClr val="tx2"/>
              </a:buClr>
              <a:buFont typeface="Wingdings" pitchFamily="36" charset="2"/>
              <a:buChar char="ü"/>
            </a:pPr>
            <a:r>
              <a:rPr lang="en-US" sz="3600" smtClean="0"/>
              <a:t>Rebuild the immune system</a:t>
            </a:r>
            <a:endParaRPr lang="en-US" sz="1000" smtClean="0"/>
          </a:p>
          <a:p>
            <a:pPr eaLnBrk="1" hangingPunct="1">
              <a:buClr>
                <a:schemeClr val="tx2"/>
              </a:buClr>
              <a:buFont typeface="Wingdings" pitchFamily="36" charset="2"/>
              <a:buChar char="ü"/>
            </a:pPr>
            <a:r>
              <a:rPr lang="en-US" sz="3600" smtClean="0"/>
              <a:t>Restore health of sinuses</a:t>
            </a:r>
          </a:p>
          <a:p>
            <a:pPr eaLnBrk="1" hangingPunct="1">
              <a:buClr>
                <a:schemeClr val="tx2"/>
              </a:buClr>
              <a:buFont typeface="Wingdings" pitchFamily="36" charset="2"/>
              <a:buChar char="ü"/>
            </a:pPr>
            <a:r>
              <a:rPr lang="en-US" sz="3600" smtClean="0"/>
              <a:t>Restore health of digestive tract</a:t>
            </a:r>
            <a:endParaRPr lang="en-US" sz="1000" smtClean="0"/>
          </a:p>
          <a:p>
            <a:pPr eaLnBrk="1" hangingPunct="1">
              <a:buClr>
                <a:schemeClr val="tx2"/>
              </a:buClr>
              <a:buFont typeface="Wingdings" pitchFamily="36" charset="2"/>
              <a:buChar char="ü"/>
            </a:pPr>
            <a:r>
              <a:rPr lang="en-US" sz="3600" smtClean="0"/>
              <a:t>Remove toxins from your environment</a:t>
            </a:r>
          </a:p>
        </p:txBody>
      </p:sp>
      <p:pic>
        <p:nvPicPr>
          <p:cNvPr id="15364" name="Picture 4" descr="C:\Documents and Settings\All Users\Documents\My Pictures\Sample Pictures\Water lil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9144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Rebuild Immune System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389438"/>
          </a:xfrm>
        </p:spPr>
        <p:txBody>
          <a:bodyPr/>
          <a:lstStyle/>
          <a:p>
            <a:pPr eaLnBrk="1" hangingPunct="1">
              <a:buClr>
                <a:schemeClr val="accent1"/>
              </a:buClr>
            </a:pPr>
            <a:r>
              <a:rPr lang="en-US" smtClean="0"/>
              <a:t>Vita-Lea Multi-Vitamin/Mineral </a:t>
            </a:r>
            <a:r>
              <a:rPr lang="en-US" i="1" smtClean="0"/>
              <a:t>–or– </a:t>
            </a:r>
            <a:r>
              <a:rPr lang="en-US" smtClean="0"/>
              <a:t>Vitalizer</a:t>
            </a:r>
          </a:p>
          <a:p>
            <a:pPr eaLnBrk="1" hangingPunct="1">
              <a:buClr>
                <a:schemeClr val="accent1"/>
              </a:buClr>
            </a:pPr>
            <a:r>
              <a:rPr lang="en-US" smtClean="0"/>
              <a:t>NutriFeron</a:t>
            </a:r>
          </a:p>
          <a:p>
            <a:pPr eaLnBrk="1" hangingPunct="1">
              <a:buClr>
                <a:schemeClr val="accent1"/>
              </a:buClr>
            </a:pPr>
            <a:r>
              <a:rPr lang="en-US" smtClean="0"/>
              <a:t>Energizing Soy Protein and/or Cinch Shakes</a:t>
            </a:r>
          </a:p>
          <a:p>
            <a:pPr eaLnBrk="1" hangingPunct="1">
              <a:buClr>
                <a:schemeClr val="accent1"/>
              </a:buClr>
            </a:pPr>
            <a:r>
              <a:rPr lang="en-US" smtClean="0"/>
              <a:t>Vita-C </a:t>
            </a:r>
          </a:p>
          <a:p>
            <a:pPr eaLnBrk="1" hangingPunct="1">
              <a:buFont typeface="Wingdings 2" pitchFamily="36" charset="2"/>
              <a:buNone/>
            </a:pPr>
            <a:endParaRPr lang="en-US" smtClean="0"/>
          </a:p>
        </p:txBody>
      </p:sp>
      <p:pic>
        <p:nvPicPr>
          <p:cNvPr id="5" name="Picture 6" descr="Vitalizer_Box"/>
          <p:cNvPicPr>
            <a:picLocks noChangeAspect="1" noChangeArrowheads="1"/>
          </p:cNvPicPr>
          <p:nvPr/>
        </p:nvPicPr>
        <p:blipFill>
          <a:blip r:embed="rId2" cstate="print"/>
          <a:srcRect t="22917" b="22083"/>
          <a:stretch>
            <a:fillRect/>
          </a:stretch>
        </p:blipFill>
        <p:spPr bwMode="auto">
          <a:xfrm>
            <a:off x="0" y="3962400"/>
            <a:ext cx="3622675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810000"/>
            <a:ext cx="200025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Picture 364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4343400"/>
            <a:ext cx="11557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7" descr="Picture 36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419600"/>
            <a:ext cx="10541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Restore Digestive Health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2027237"/>
          </a:xfrm>
        </p:spPr>
        <p:txBody>
          <a:bodyPr/>
          <a:lstStyle/>
          <a:p>
            <a:pPr marL="233363" indent="14288" eaLnBrk="1" hangingPunct="1">
              <a:buClr>
                <a:schemeClr val="accent1"/>
              </a:buClr>
            </a:pPr>
            <a:r>
              <a:rPr lang="en-US" smtClean="0"/>
              <a:t> Optiflora </a:t>
            </a:r>
          </a:p>
          <a:p>
            <a:pPr marL="233363" indent="14288" eaLnBrk="1" hangingPunct="1">
              <a:buClr>
                <a:schemeClr val="accent1"/>
              </a:buClr>
            </a:pPr>
            <a:r>
              <a:rPr lang="en-US" smtClean="0"/>
              <a:t> Alfalfa</a:t>
            </a:r>
          </a:p>
        </p:txBody>
      </p:sp>
      <p:pic>
        <p:nvPicPr>
          <p:cNvPr id="17412" name="Picture 4" descr="C:\Documents and Settings\All Users\Documents\My Pictures\Sample Pictures\Blue hil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343400"/>
            <a:ext cx="8153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6" descr="Picture 36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057400"/>
            <a:ext cx="190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7" descr="Picture 367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2133600"/>
            <a:ext cx="1676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Remove Toxins</a:t>
            </a: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8077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Summary  </a:t>
            </a:r>
            <a:br>
              <a:rPr lang="en-US" smtClean="0"/>
            </a:br>
            <a:r>
              <a:rPr lang="en-US" smtClean="0"/>
              <a:t>Prevention of Allergies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839200" cy="4800600"/>
          </a:xfrm>
        </p:spPr>
        <p:txBody>
          <a:bodyPr/>
          <a:lstStyle/>
          <a:p>
            <a:pPr lvl="1" indent="-520700" eaLnBrk="1" hangingPunct="1">
              <a:buFont typeface="Wingdings 2" pitchFamily="36" charset="2"/>
              <a:buNone/>
              <a:defRPr/>
            </a:pPr>
            <a:r>
              <a:rPr lang="en-US" sz="3200" b="1" dirty="0" smtClean="0"/>
              <a:t>Start here :	</a:t>
            </a:r>
            <a:r>
              <a:rPr lang="en-US" sz="3200" b="1" dirty="0" err="1" smtClean="0"/>
              <a:t>Vitalizer</a:t>
            </a:r>
            <a:endParaRPr lang="en-US" sz="3200" b="1" dirty="0" smtClean="0"/>
          </a:p>
          <a:p>
            <a:pPr lvl="4" eaLnBrk="1" hangingPunct="1">
              <a:buFont typeface="Wingdings 2" pitchFamily="36" charset="2"/>
              <a:buNone/>
              <a:defRPr/>
            </a:pPr>
            <a:r>
              <a:rPr lang="en-US" sz="3200" b="1" dirty="0" smtClean="0"/>
              <a:t>			</a:t>
            </a:r>
            <a:r>
              <a:rPr lang="en-US" sz="3200" b="1" dirty="0" err="1" smtClean="0"/>
              <a:t>NutriFeron</a:t>
            </a:r>
            <a:r>
              <a:rPr lang="en-US" sz="3200" b="1" dirty="0" smtClean="0"/>
              <a:t> </a:t>
            </a:r>
          </a:p>
          <a:p>
            <a:pPr lvl="4" indent="-496888" eaLnBrk="1" hangingPunct="1">
              <a:buFont typeface="Wingdings 2" pitchFamily="36" charset="2"/>
              <a:buNone/>
              <a:defRPr/>
            </a:pPr>
            <a:r>
              <a:rPr lang="en-US" sz="3200" b="1" dirty="0" smtClean="0"/>
              <a:t>Get Clean Non-Toxic Cleaning Products</a:t>
            </a:r>
          </a:p>
          <a:p>
            <a:pPr lvl="4" eaLnBrk="1" hangingPunct="1">
              <a:buFont typeface="Wingdings 2" pitchFamily="36" charset="2"/>
              <a:buNone/>
              <a:defRPr/>
            </a:pPr>
            <a:endParaRPr lang="en-US" sz="800" b="1" dirty="0" smtClean="0"/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smtClean="0"/>
              <a:t>Energizing Soy Protein  or  Cinch</a:t>
            </a:r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smtClean="0"/>
              <a:t>Vita C</a:t>
            </a:r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err="1" smtClean="0"/>
              <a:t>Optiflora</a:t>
            </a:r>
            <a:endParaRPr lang="en-US" dirty="0" smtClean="0"/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smtClean="0"/>
              <a:t>Alfalfa</a:t>
            </a:r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smtClean="0"/>
              <a:t>Garlic</a:t>
            </a:r>
          </a:p>
          <a:p>
            <a:pPr eaLnBrk="1" hangingPunct="1">
              <a:buClr>
                <a:schemeClr val="accent1"/>
              </a:buClr>
              <a:defRPr/>
            </a:pPr>
            <a:r>
              <a:rPr lang="en-US" dirty="0" smtClean="0"/>
              <a:t>Immunity Formula 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algn="ctr"/>
            <a:r>
              <a:rPr lang="en-US" smtClean="0"/>
              <a:t>Asthma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>
              <a:defRPr/>
            </a:pPr>
            <a:r>
              <a:rPr lang="en-US" b="1" dirty="0" smtClean="0"/>
              <a:t>Strengthen immune system …</a:t>
            </a:r>
          </a:p>
          <a:p>
            <a:pPr lvl="1">
              <a:defRPr/>
            </a:pPr>
            <a:r>
              <a:rPr lang="en-US" dirty="0" smtClean="0"/>
              <a:t> Vita Lea Multi    </a:t>
            </a:r>
          </a:p>
          <a:p>
            <a:pPr lvl="1">
              <a:defRPr/>
            </a:pPr>
            <a:r>
              <a:rPr lang="en-US" dirty="0" smtClean="0"/>
              <a:t>Vita C </a:t>
            </a:r>
          </a:p>
          <a:p>
            <a:pPr lvl="1">
              <a:defRPr/>
            </a:pPr>
            <a:r>
              <a:rPr lang="en-US" dirty="0" err="1" smtClean="0"/>
              <a:t>Nutriferon</a:t>
            </a:r>
            <a:endParaRPr lang="en-US" dirty="0" smtClean="0"/>
          </a:p>
          <a:p>
            <a:pPr lvl="1">
              <a:defRPr/>
            </a:pPr>
            <a:r>
              <a:rPr lang="en-US" dirty="0" err="1" smtClean="0"/>
              <a:t>Optiflora</a:t>
            </a:r>
            <a:r>
              <a:rPr lang="en-US" dirty="0" smtClean="0"/>
              <a:t> </a:t>
            </a:r>
          </a:p>
          <a:p>
            <a:pPr lvl="1">
              <a:buFont typeface="Wingdings 2" pitchFamily="36" charset="2"/>
              <a:buNone/>
              <a:defRPr/>
            </a:pPr>
            <a:endParaRPr lang="en-US" sz="800" dirty="0" smtClean="0"/>
          </a:p>
          <a:p>
            <a:pPr marL="50800" lvl="1" indent="-50800">
              <a:defRPr/>
            </a:pPr>
            <a:r>
              <a:rPr lang="en-US" sz="2800" b="1" dirty="0" smtClean="0"/>
              <a:t>Reduce inflammation </a:t>
            </a:r>
          </a:p>
          <a:p>
            <a:pPr marL="325437" lvl="2" indent="-50800">
              <a:defRPr/>
            </a:pPr>
            <a:r>
              <a:rPr lang="en-US" dirty="0" smtClean="0"/>
              <a:t>Omega Guard </a:t>
            </a:r>
          </a:p>
          <a:p>
            <a:pPr marL="325437" lvl="2" indent="-50800">
              <a:defRPr/>
            </a:pPr>
            <a:r>
              <a:rPr lang="en-US" dirty="0" smtClean="0"/>
              <a:t>Vita C</a:t>
            </a:r>
          </a:p>
          <a:p>
            <a:pPr marL="325437" lvl="2" indent="-50800">
              <a:buFont typeface="Wingdings 2" pitchFamily="36" charset="2"/>
              <a:buNone/>
              <a:defRPr/>
            </a:pPr>
            <a:r>
              <a:rPr lang="en-US" dirty="0" smtClean="0"/>
              <a:t>			 </a:t>
            </a:r>
            <a:r>
              <a:rPr lang="en-US" sz="3600" dirty="0" err="1" smtClean="0"/>
              <a:t>Vitalizer</a:t>
            </a:r>
            <a:r>
              <a:rPr lang="en-US" sz="3600" dirty="0" smtClean="0"/>
              <a:t>   plus   </a:t>
            </a:r>
            <a:r>
              <a:rPr lang="en-US" sz="3600" dirty="0" err="1" smtClean="0"/>
              <a:t>Nutriferon</a:t>
            </a:r>
            <a:r>
              <a:rPr lang="en-US" sz="3600" dirty="0" smtClean="0"/>
              <a:t> </a:t>
            </a: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Make a Few Changes in the DIet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pPr>
              <a:buFont typeface="Wingdings 2" pitchFamily="18" charset="2"/>
              <a:buChar char=""/>
              <a:defRPr/>
            </a:pPr>
            <a:r>
              <a:rPr lang="en-US" sz="3200" dirty="0" smtClean="0"/>
              <a:t>Avoid mucous producing foods … like    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sz="3200" dirty="0" smtClean="0"/>
              <a:t>Sugar ( and sugary soft drinks )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sz="3200" dirty="0" smtClean="0"/>
              <a:t>Wheat and baked goods</a:t>
            </a:r>
          </a:p>
          <a:p>
            <a:pPr lvl="1">
              <a:buFont typeface="Wingdings 2" pitchFamily="18" charset="2"/>
              <a:buChar char=""/>
              <a:defRPr/>
            </a:pPr>
            <a:r>
              <a:rPr lang="en-US" sz="3200" dirty="0" smtClean="0"/>
              <a:t>Dairy </a:t>
            </a:r>
          </a:p>
          <a:p>
            <a:pPr lvl="1">
              <a:buFont typeface="Wingdings 2" pitchFamily="18" charset="2"/>
              <a:buNone/>
              <a:defRPr/>
            </a:pPr>
            <a:endParaRPr lang="en-US" sz="1000" dirty="0" smtClean="0"/>
          </a:p>
          <a:p>
            <a:pPr marL="50800" lvl="1" indent="-50800">
              <a:buFont typeface="Wingdings 2" pitchFamily="18" charset="2"/>
              <a:buChar char=""/>
              <a:defRPr/>
            </a:pPr>
            <a:r>
              <a:rPr lang="en-US" sz="3200" dirty="0" smtClean="0"/>
              <a:t> Work towards eating  6 to 9 vegetables a day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/>
          <a:lstStyle/>
          <a:p>
            <a:pPr algn="ctr"/>
            <a:r>
              <a:rPr lang="en-US" smtClean="0"/>
              <a:t>Summary of Allergy Prevention for Kids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Incredivites  Multi Vitamin and mineral </a:t>
            </a:r>
          </a:p>
          <a:p>
            <a:r>
              <a:rPr lang="en-US" smtClean="0"/>
              <a:t>Optiflora  Probiotics</a:t>
            </a:r>
          </a:p>
          <a:p>
            <a:r>
              <a:rPr lang="en-US" smtClean="0"/>
              <a:t>Chewable C</a:t>
            </a:r>
          </a:p>
          <a:p>
            <a:r>
              <a:rPr lang="en-US" smtClean="0"/>
              <a:t>Alfalfa</a:t>
            </a:r>
          </a:p>
          <a:p>
            <a:endParaRPr lang="en-US" sz="900" smtClean="0"/>
          </a:p>
          <a:p>
            <a:r>
              <a:rPr lang="en-US" smtClean="0"/>
              <a:t>Nutriferon</a:t>
            </a:r>
          </a:p>
          <a:p>
            <a:r>
              <a:rPr lang="en-US" smtClean="0"/>
              <a:t>Defend and Resist ( Echinacea for shor t-term use )</a:t>
            </a:r>
          </a:p>
          <a:p>
            <a:r>
              <a:rPr lang="en-US" smtClean="0"/>
              <a:t>Energizing Soy or Cinch Shakes and Smoothies</a:t>
            </a:r>
          </a:p>
          <a:p>
            <a:r>
              <a:rPr lang="en-US" smtClean="0"/>
              <a:t>Mighty Smarts , especially with asthma to reduce inflammation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r>
              <a:rPr lang="en-US" smtClean="0"/>
              <a:t>Success Stories …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mtClean="0"/>
              <a:t>Paul Gorski , at age 5, on allergy meds, was so tired he could barely make it through half day kindergarten.</a:t>
            </a:r>
          </a:p>
          <a:p>
            <a:pPr>
              <a:buFont typeface="Wingdings 2" pitchFamily="36" charset="2"/>
              <a:buNone/>
            </a:pPr>
            <a:r>
              <a:rPr lang="en-US" smtClean="0"/>
              <a:t>		After 3 months on the kids allergy program, he was symptom –free and going on play dates after school with his friends.</a:t>
            </a:r>
          </a:p>
          <a:p>
            <a:r>
              <a:rPr lang="en-US" smtClean="0"/>
              <a:t>Pam Cary, mother of 5, on allergy meds that caused tingling and sensation of pins and needles in her head.</a:t>
            </a:r>
          </a:p>
          <a:p>
            <a:pPr>
              <a:buFont typeface="Wingdings 2" pitchFamily="36" charset="2"/>
              <a:buNone/>
            </a:pPr>
            <a:r>
              <a:rPr lang="en-US" smtClean="0"/>
              <a:t>	After 3 months on Shaklee supplements, has been symptom-free since … 8 years later.</a:t>
            </a:r>
          </a:p>
          <a:p>
            <a:r>
              <a:rPr lang="en-US" smtClean="0"/>
              <a:t>Kay Beers, RN, on allergy meds that lead to mental confusion  and difficulty focusing.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/>
              <a:t>Allergy Facts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09625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000" smtClean="0"/>
              <a:t>An allergy is an over-reaction of the human immune system to a foreign protein substance (allergen).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smtClean="0"/>
              <a:t>60 million people have asthma and allergies            (1 out of 4) and incidence is increasing.</a:t>
            </a:r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endParaRPr lang="en-US" sz="2200" smtClean="0"/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mtClean="0"/>
              <a:t>Prevalence of Other Disease: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Diabetes			17 million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Cancer			10 million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Coronary Heart Disease   	  7 million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Stroke			  6 million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Alzheimer’s			  5 million</a:t>
            </a:r>
          </a:p>
          <a:p>
            <a:pPr lvl="1"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Parkinson’s			  3 million</a:t>
            </a:r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endParaRPr lang="en-US" sz="2200" smtClean="0"/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1400" smtClean="0"/>
              <a:t>				Source:  Asthma and Allergy Foundation of America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/>
              <a:t>Several Options To Receive </a:t>
            </a:r>
            <a:br>
              <a:rPr lang="en-US" sz="3200" smtClean="0"/>
            </a:br>
            <a:r>
              <a:rPr lang="en-US" sz="3200" smtClean="0"/>
              <a:t>Additional Discounts on Shaklee Products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Register  as  a member  --                                           			receive member discount of 15%</a:t>
            </a:r>
          </a:p>
          <a:p>
            <a:r>
              <a:rPr lang="en-US" smtClean="0"/>
              <a:t>Register as Gold Member – receive 30% discount and tax deduction for purchasing a business kit.</a:t>
            </a:r>
          </a:p>
          <a:p>
            <a:r>
              <a:rPr lang="en-US" smtClean="0"/>
              <a:t>Refer 5 friends with 100 PV initial orders – receive a thank you bonus from Shaklee of $100  ( within 90 days of you becoming a member )… </a:t>
            </a:r>
            <a:r>
              <a:rPr lang="en-US" sz="2000" smtClean="0"/>
              <a:t>(Power of 10 )</a:t>
            </a:r>
          </a:p>
          <a:p>
            <a:r>
              <a:rPr lang="en-US" smtClean="0"/>
              <a:t> Review the Shaklee Business  Information  to earn all your products free or earn additional income of $1000 to $5000 a month.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/>
              <a:t>Allergies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  <a:solidFill>
            <a:schemeClr val="bg1"/>
          </a:solidFill>
        </p:spPr>
        <p:txBody>
          <a:bodyPr/>
          <a:lstStyle/>
          <a:p>
            <a:pPr marL="0" indent="14288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mtClean="0"/>
              <a:t>Is the most frequently reported chronic condition in children, limiting activities for more than 40% of kids</a:t>
            </a:r>
          </a:p>
          <a:p>
            <a:pPr marL="0" indent="14288" eaLnBrk="1" hangingPunct="1">
              <a:lnSpc>
                <a:spcPct val="90000"/>
              </a:lnSpc>
            </a:pPr>
            <a:r>
              <a:rPr lang="en-US" smtClean="0"/>
              <a:t>8 million kids have respiratory allergies</a:t>
            </a:r>
          </a:p>
          <a:p>
            <a:pPr marL="0" indent="14288" eaLnBrk="1" hangingPunct="1">
              <a:lnSpc>
                <a:spcPct val="90000"/>
              </a:lnSpc>
            </a:pPr>
            <a:r>
              <a:rPr lang="en-US" smtClean="0"/>
              <a:t>7 million have non-respiratory allergies</a:t>
            </a:r>
          </a:p>
          <a:p>
            <a:pPr marL="0" indent="14288" eaLnBrk="1" hangingPunct="1">
              <a:lnSpc>
                <a:spcPct val="90000"/>
              </a:lnSpc>
            </a:pPr>
            <a:r>
              <a:rPr lang="en-US" smtClean="0"/>
              <a:t>400 Americans die each year due to drug allergies from penicillin.  (200 from food allergies)</a:t>
            </a:r>
          </a:p>
          <a:p>
            <a:pPr marL="0" indent="14288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z="2000" b="1" smtClean="0">
              <a:solidFill>
                <a:srgbClr val="03495C"/>
              </a:solidFill>
            </a:endParaRPr>
          </a:p>
          <a:p>
            <a:pPr marL="0" indent="14288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3600" b="1" smtClean="0">
                <a:solidFill>
                  <a:srgbClr val="03495C"/>
                </a:solidFill>
              </a:rPr>
              <a:t>Annual cost of allergies -- $</a:t>
            </a:r>
            <a:r>
              <a:rPr lang="en-US" sz="4000" b="1" smtClean="0">
                <a:solidFill>
                  <a:srgbClr val="03495C"/>
                </a:solidFill>
              </a:rPr>
              <a:t>7</a:t>
            </a:r>
            <a:r>
              <a:rPr lang="en-US" sz="3600" b="1" smtClean="0">
                <a:solidFill>
                  <a:srgbClr val="03495C"/>
                </a:solidFill>
              </a:rPr>
              <a:t> Billion</a:t>
            </a:r>
          </a:p>
          <a:p>
            <a:pPr marL="0" indent="14288" eaLnBrk="1" hangingPunct="1">
              <a:lnSpc>
                <a:spcPct val="90000"/>
              </a:lnSpc>
            </a:pPr>
            <a:r>
              <a:rPr lang="en-US" smtClean="0"/>
              <a:t>Nearly $6 Billion in medications</a:t>
            </a:r>
          </a:p>
          <a:p>
            <a:pPr marL="0" indent="14288" eaLnBrk="1" hangingPunct="1">
              <a:lnSpc>
                <a:spcPct val="90000"/>
              </a:lnSpc>
            </a:pPr>
            <a:r>
              <a:rPr lang="en-US" smtClean="0"/>
              <a:t>Major cause of job absenteeism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4 million lost work days/year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resulting in cost of $700 million in lost productivity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eaLnBrk="1" hangingPunct="1"/>
            <a:r>
              <a:rPr lang="en-US" smtClean="0"/>
              <a:t>Asthma 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5029200"/>
          </a:xfrm>
        </p:spPr>
        <p:txBody>
          <a:bodyPr/>
          <a:lstStyle/>
          <a:p>
            <a:pPr eaLnBrk="1" hangingPunct="1"/>
            <a:r>
              <a:rPr lang="en-US" sz="3200" smtClean="0"/>
              <a:t>20 million Americans suffer from asthma</a:t>
            </a:r>
          </a:p>
          <a:p>
            <a:pPr eaLnBrk="1" hangingPunct="1"/>
            <a:r>
              <a:rPr lang="en-US" sz="3200" smtClean="0"/>
              <a:t>Asthma in children has quadrupled</a:t>
            </a:r>
          </a:p>
          <a:p>
            <a:pPr eaLnBrk="1" hangingPunct="1">
              <a:buFont typeface="Wingdings 2" pitchFamily="36" charset="2"/>
              <a:buNone/>
            </a:pPr>
            <a:r>
              <a:rPr lang="en-US" sz="3200" smtClean="0"/>
              <a:t>	 over last 30 years</a:t>
            </a:r>
          </a:p>
          <a:p>
            <a:pPr eaLnBrk="1" hangingPunct="1"/>
            <a:r>
              <a:rPr lang="en-US" sz="3200" smtClean="0"/>
              <a:t>1 out of 13 children in</a:t>
            </a:r>
          </a:p>
          <a:p>
            <a:pPr eaLnBrk="1" hangingPunct="1">
              <a:buFont typeface="Wingdings 2" pitchFamily="36" charset="2"/>
              <a:buNone/>
            </a:pPr>
            <a:r>
              <a:rPr lang="en-US" sz="3200" smtClean="0"/>
              <a:t>    U.S. have asthma</a:t>
            </a:r>
          </a:p>
          <a:p>
            <a:pPr eaLnBrk="1" hangingPunct="1"/>
            <a:endParaRPr lang="en-US" smtClean="0"/>
          </a:p>
        </p:txBody>
      </p:sp>
      <p:pic>
        <p:nvPicPr>
          <p:cNvPr id="8196" name="Picture 17" descr="iStock_000005155982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590800"/>
            <a:ext cx="3962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smtClean="0"/>
              <a:t>Allergy Medications Side Effects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Corticosteroids</a:t>
            </a:r>
            <a:r>
              <a:rPr lang="en-US" sz="2800" smtClean="0"/>
              <a:t> </a:t>
            </a:r>
            <a:r>
              <a:rPr lang="en-US" smtClean="0"/>
              <a:t>– </a:t>
            </a:r>
            <a:r>
              <a:rPr lang="en-US" sz="2400" smtClean="0"/>
              <a:t>used to prevent and treat inflammation</a:t>
            </a:r>
          </a:p>
          <a:p>
            <a:pPr lvl="1" eaLnBrk="1" hangingPunct="1">
              <a:lnSpc>
                <a:spcPct val="90000"/>
              </a:lnSpc>
              <a:buClr>
                <a:srgbClr val="660066"/>
              </a:buClr>
            </a:pPr>
            <a:r>
              <a:rPr lang="en-US" sz="2800" b="1" smtClean="0">
                <a:solidFill>
                  <a:srgbClr val="660066"/>
                </a:solidFill>
              </a:rPr>
              <a:t>Side effects:  </a:t>
            </a:r>
            <a:r>
              <a:rPr lang="en-US" smtClean="0">
                <a:solidFill>
                  <a:srgbClr val="0076A3"/>
                </a:solidFill>
              </a:rPr>
              <a:t>cataracts, osteoporosis, muscle weakness, delayed growth in children</a:t>
            </a:r>
          </a:p>
          <a:p>
            <a:pPr lvl="2" eaLnBrk="1" hangingPunct="1">
              <a:lnSpc>
                <a:spcPct val="90000"/>
              </a:lnSpc>
              <a:buClr>
                <a:srgbClr val="660066"/>
              </a:buClr>
            </a:pPr>
            <a:r>
              <a:rPr lang="en-US" sz="2500" b="1" smtClean="0">
                <a:solidFill>
                  <a:srgbClr val="660066"/>
                </a:solidFill>
              </a:rPr>
              <a:t>Nasal</a:t>
            </a:r>
            <a:r>
              <a:rPr lang="en-US" b="1" smtClean="0">
                <a:solidFill>
                  <a:srgbClr val="660066"/>
                </a:solidFill>
              </a:rPr>
              <a:t> </a:t>
            </a:r>
            <a:r>
              <a:rPr lang="en-US" sz="2500" b="1" smtClean="0">
                <a:solidFill>
                  <a:srgbClr val="660066"/>
                </a:solidFill>
              </a:rPr>
              <a:t>sprays (steroid)</a:t>
            </a:r>
            <a:r>
              <a:rPr lang="en-US" b="1" smtClean="0">
                <a:solidFill>
                  <a:srgbClr val="660066"/>
                </a:solidFill>
              </a:rPr>
              <a:t> </a:t>
            </a:r>
            <a:r>
              <a:rPr lang="en-US" b="1" smtClean="0">
                <a:sym typeface="Wingdings" pitchFamily="36" charset="2"/>
              </a:rPr>
              <a:t></a:t>
            </a:r>
            <a:r>
              <a:rPr lang="en-US" smtClean="0"/>
              <a:t> </a:t>
            </a:r>
            <a:r>
              <a:rPr lang="en-US" sz="2500" smtClean="0">
                <a:solidFill>
                  <a:srgbClr val="0076A3"/>
                </a:solidFill>
              </a:rPr>
              <a:t>unpleasant smell or taste, nasal irritation, nosebleeds</a:t>
            </a:r>
          </a:p>
          <a:p>
            <a:pPr lvl="2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z="2500" b="1" smtClean="0">
              <a:solidFill>
                <a:srgbClr val="0076A3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Antihistamines</a:t>
            </a:r>
            <a:r>
              <a:rPr lang="en-US" smtClean="0"/>
              <a:t> – block histamines, an inflammatory chemical produced by your immune system.</a:t>
            </a:r>
          </a:p>
          <a:p>
            <a:pPr lvl="1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000" smtClean="0"/>
              <a:t>e.g. Claritin, Zyrtec, Allegra, Benadryl</a:t>
            </a:r>
          </a:p>
          <a:p>
            <a:pPr lvl="1" eaLnBrk="1" hangingPunct="1">
              <a:lnSpc>
                <a:spcPct val="90000"/>
              </a:lnSpc>
              <a:buClr>
                <a:srgbClr val="660066"/>
              </a:buClr>
            </a:pPr>
            <a:r>
              <a:rPr lang="en-US" sz="2800" b="1" smtClean="0">
                <a:solidFill>
                  <a:srgbClr val="660066"/>
                </a:solidFill>
              </a:rPr>
              <a:t>Side effects:  </a:t>
            </a:r>
            <a:r>
              <a:rPr lang="en-US" smtClean="0">
                <a:solidFill>
                  <a:srgbClr val="0076A3"/>
                </a:solidFill>
              </a:rPr>
              <a:t>dry mouth, drowsiness, slow reaction time, according to Mayo Clinic “ these older sedating meds should not be given to children </a:t>
            </a:r>
          </a:p>
          <a:p>
            <a:pPr lvl="2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Antihistamines -- Benadryl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400" smtClean="0"/>
              <a:t>Main ingredient:  diphenhydramine  </a:t>
            </a:r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r>
              <a:rPr lang="en-US" sz="2000" smtClean="0"/>
              <a:t>Also marketed as Nytol, Sominex, Unisom Sleepgels as examples</a:t>
            </a:r>
          </a:p>
          <a:p>
            <a:pPr eaLnBrk="1" hangingPunct="1">
              <a:lnSpc>
                <a:spcPct val="80000"/>
              </a:lnSpc>
              <a:buFont typeface="Wingdings 2" pitchFamily="36" charset="2"/>
              <a:buNone/>
            </a:pPr>
            <a:endParaRPr lang="en-US" sz="2000" smtClean="0"/>
          </a:p>
          <a:p>
            <a:pPr eaLnBrk="1" hangingPunct="1">
              <a:lnSpc>
                <a:spcPct val="80000"/>
              </a:lnSpc>
              <a:buClr>
                <a:srgbClr val="660066"/>
              </a:buClr>
            </a:pPr>
            <a:r>
              <a:rPr lang="en-US" smtClean="0">
                <a:solidFill>
                  <a:srgbClr val="660066"/>
                </a:solidFill>
              </a:rPr>
              <a:t>Common side effects:  </a:t>
            </a:r>
            <a:r>
              <a:rPr lang="en-US" sz="2400" smtClean="0">
                <a:solidFill>
                  <a:srgbClr val="0076A3"/>
                </a:solidFill>
              </a:rPr>
              <a:t>sedation, drowsiness, dizziness, disturbed coordination, increased chest congestion,  dry mouth, nose, and throat, may increase tooth decay, gum disease, and fungal infections; headache, muscle weakness, excitability, nervousness, loss of appetite, constipation, vomiting, nausea 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</a:pPr>
            <a:r>
              <a:rPr lang="en-US" b="1" smtClean="0">
                <a:solidFill>
                  <a:srgbClr val="660066"/>
                </a:solidFill>
              </a:rPr>
              <a:t>Serious side effects</a:t>
            </a:r>
            <a:r>
              <a:rPr lang="en-US" smtClean="0">
                <a:solidFill>
                  <a:srgbClr val="660066"/>
                </a:solidFill>
              </a:rPr>
              <a:t>: </a:t>
            </a:r>
            <a:r>
              <a:rPr lang="en-US" sz="2400" smtClean="0">
                <a:solidFill>
                  <a:srgbClr val="660066"/>
                </a:solidFill>
              </a:rPr>
              <a:t> </a:t>
            </a:r>
            <a:r>
              <a:rPr lang="en-US" sz="2400" smtClean="0">
                <a:solidFill>
                  <a:srgbClr val="0076A3"/>
                </a:solidFill>
              </a:rPr>
              <a:t>low blood pressure, palpitations, increased heart rate, confusion, nervousness, tremors, irritability, blurred vision, double vision, painful and difficult urination</a:t>
            </a:r>
          </a:p>
          <a:p>
            <a:pPr eaLnBrk="1" hangingPunct="1">
              <a:lnSpc>
                <a:spcPct val="80000"/>
              </a:lnSpc>
              <a:buClr>
                <a:srgbClr val="660066"/>
              </a:buClr>
            </a:pPr>
            <a:r>
              <a:rPr lang="en-US" b="1" u="sng" smtClean="0">
                <a:solidFill>
                  <a:srgbClr val="660066"/>
                </a:solidFill>
              </a:rPr>
              <a:t>Long Term Side Effects on the Brain</a:t>
            </a:r>
            <a:r>
              <a:rPr lang="en-US" b="1" smtClean="0">
                <a:solidFill>
                  <a:srgbClr val="660066"/>
                </a:solidFill>
              </a:rPr>
              <a:t>: </a:t>
            </a:r>
            <a:r>
              <a:rPr lang="en-US" sz="2400" smtClean="0">
                <a:solidFill>
                  <a:srgbClr val="0076A3"/>
                </a:solidFill>
              </a:rPr>
              <a:t>cognitive impairment, delirium, slowed thinking, Alzheimer’s</a:t>
            </a:r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en-US" smtClean="0"/>
              <a:t>Allergy Medications Side Effects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eaLnBrk="1" hangingPunct="1"/>
            <a:r>
              <a:rPr lang="en-US" smtClean="0"/>
              <a:t>Antihistamine nasal sprays – </a:t>
            </a:r>
          </a:p>
          <a:p>
            <a:pPr lvl="1" eaLnBrk="1" hangingPunct="1">
              <a:buClr>
                <a:srgbClr val="660066"/>
              </a:buClr>
            </a:pPr>
            <a:r>
              <a:rPr lang="en-US" b="1" smtClean="0">
                <a:solidFill>
                  <a:srgbClr val="660066"/>
                </a:solidFill>
              </a:rPr>
              <a:t>Side effects: </a:t>
            </a:r>
            <a:r>
              <a:rPr lang="en-US" smtClean="0">
                <a:solidFill>
                  <a:srgbClr val="0076A3"/>
                </a:solidFill>
              </a:rPr>
              <a:t>bitter taste, dizziness, drowsiness, nausea, runny nose, sore throat, sneezing AND DEPENDENCE.</a:t>
            </a:r>
          </a:p>
          <a:p>
            <a:pPr eaLnBrk="1" hangingPunct="1"/>
            <a:r>
              <a:rPr lang="en-US" smtClean="0"/>
              <a:t>Decongestants – </a:t>
            </a:r>
          </a:p>
          <a:p>
            <a:pPr lvl="2" eaLnBrk="1" hangingPunct="1">
              <a:buFont typeface="Wingdings 2" pitchFamily="36" charset="2"/>
              <a:buNone/>
            </a:pPr>
            <a:r>
              <a:rPr lang="en-US" sz="1900" smtClean="0"/>
              <a:t>For quick, temporary relief of sinus congestion (**avoid if pregnant, older or have high blood pressure) e.g. Claritin–D, Sudafed</a:t>
            </a:r>
          </a:p>
          <a:p>
            <a:pPr lvl="1" eaLnBrk="1" hangingPunct="1">
              <a:buClr>
                <a:srgbClr val="660066"/>
              </a:buClr>
            </a:pPr>
            <a:r>
              <a:rPr lang="en-US" b="1" smtClean="0">
                <a:solidFill>
                  <a:srgbClr val="660066"/>
                </a:solidFill>
              </a:rPr>
              <a:t>Side effects:</a:t>
            </a:r>
            <a:r>
              <a:rPr lang="en-US" smtClean="0">
                <a:solidFill>
                  <a:srgbClr val="660066"/>
                </a:solidFill>
              </a:rPr>
              <a:t> </a:t>
            </a:r>
            <a:r>
              <a:rPr lang="en-US" smtClean="0">
                <a:solidFill>
                  <a:srgbClr val="0076A3"/>
                </a:solidFill>
              </a:rPr>
              <a:t>irritability, fast or irregular heartbeat, dizziness, insomnia, headaches, anxiety, tremors,  increased blood pressure. </a:t>
            </a:r>
          </a:p>
          <a:p>
            <a:pPr lvl="2" eaLnBrk="1" hangingPunct="1">
              <a:buFont typeface="Wingdings 2" pitchFamily="36" charset="2"/>
              <a:buNone/>
            </a:pPr>
            <a:r>
              <a:rPr lang="en-US" smtClean="0">
                <a:solidFill>
                  <a:srgbClr val="0076A3"/>
                </a:solidFill>
              </a:rPr>
              <a:t>“Potentially dangerous if on certain other medications, or if you have high blood pressure, heart disease or certain other health problems.”   (Mayo Clinic)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Allergy Medication Side Effects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/>
              <a:t>Singulair –</a:t>
            </a:r>
            <a:r>
              <a:rPr lang="en-US" smtClean="0"/>
              <a:t> blocks symptom-causing leukotrienes.</a:t>
            </a:r>
          </a:p>
          <a:p>
            <a:pPr eaLnBrk="1" hangingPunct="1">
              <a:buFont typeface="Wingdings 2" pitchFamily="36" charset="2"/>
              <a:buNone/>
            </a:pPr>
            <a:r>
              <a:rPr lang="en-US" sz="2000" i="1" smtClean="0"/>
              <a:t>( “dangerous because leukotrienes affect almost every metabolic pathway in the body” ..  Dr Steve Chaney, biochemist )</a:t>
            </a:r>
          </a:p>
          <a:p>
            <a:pPr lvl="1" eaLnBrk="1" hangingPunct="1">
              <a:buClr>
                <a:srgbClr val="660066"/>
              </a:buClr>
            </a:pPr>
            <a:r>
              <a:rPr lang="en-US" sz="2800" b="1" smtClean="0">
                <a:solidFill>
                  <a:srgbClr val="660066"/>
                </a:solidFill>
              </a:rPr>
              <a:t>Side effects:  </a:t>
            </a:r>
            <a:r>
              <a:rPr lang="en-US" sz="2800" smtClean="0">
                <a:solidFill>
                  <a:srgbClr val="0076A3"/>
                </a:solidFill>
              </a:rPr>
              <a:t>upper respiratory infection in adults, headache, ear infection, and sore throat in children. </a:t>
            </a:r>
          </a:p>
          <a:p>
            <a:pPr lvl="2" indent="-1588" eaLnBrk="1" hangingPunct="1">
              <a:buFont typeface="Wingdings 2" pitchFamily="36" charset="2"/>
              <a:buNone/>
            </a:pPr>
            <a:r>
              <a:rPr lang="en-US" sz="2200" smtClean="0">
                <a:solidFill>
                  <a:srgbClr val="0076A3"/>
                </a:solidFill>
              </a:rPr>
              <a:t>FDA warns against possibly causing psychological symptoms, such as irritability, anxiousness, insomnia, hallucinations, aggression, depression, suicidal thinking and behavior.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0668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660066"/>
                </a:solidFill>
              </a:rPr>
              <a:t>Allergy Medications Warning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105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200" smtClean="0"/>
              <a:t>Mayo Clinic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200" smtClean="0"/>
              <a:t>“Some allergy medications can cause confusion, urinary symptoms, or other side effects in older adults.” 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z="700" smtClean="0"/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200" smtClean="0"/>
              <a:t>Food and Drug Administration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000" smtClean="0"/>
              <a:t>“Over-the-counter cough and cold preparations commonly include nasal decongestants, antihistamines, cough suppressants, and expectorants… 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z="2000" b="1" smtClean="0">
              <a:solidFill>
                <a:srgbClr val="0076A3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000" b="1" smtClean="0">
                <a:solidFill>
                  <a:srgbClr val="660066"/>
                </a:solidFill>
              </a:rPr>
              <a:t>…these drugs can cause serious and potentially life-threatening adverse events in young children…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1800" smtClean="0"/>
              <a:t>(according to an alert sent from MedWatch, the FDA’s safety information and adverse event reporting program)</a:t>
            </a: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endParaRPr lang="en-US" sz="2000" b="1" smtClean="0">
              <a:solidFill>
                <a:srgbClr val="004E6D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Wingdings 2" pitchFamily="36" charset="2"/>
              <a:buNone/>
            </a:pPr>
            <a:r>
              <a:rPr lang="en-US" sz="2400" b="1" smtClean="0">
                <a:solidFill>
                  <a:srgbClr val="660066"/>
                </a:solidFill>
              </a:rPr>
              <a:t>…death, convulsion, rapid heart rates, and decreased levels of consciousness have been reported.”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2023</TotalTime>
  <Words>900</Words>
  <Application>Microsoft Office PowerPoint</Application>
  <PresentationFormat>On-screen Show (4:3)</PresentationFormat>
  <Paragraphs>142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ＭＳ Ｐゴシック</vt:lpstr>
      <vt:lpstr>Constantia</vt:lpstr>
      <vt:lpstr>Wingdings 2</vt:lpstr>
      <vt:lpstr>Wingdings</vt:lpstr>
      <vt:lpstr>Flow</vt:lpstr>
      <vt:lpstr>Natural Approaches  to Allergies…    Say “Good-bye” to Sneezing, Wheezing, and Red Noses </vt:lpstr>
      <vt:lpstr>Allergy Facts</vt:lpstr>
      <vt:lpstr>Allergies </vt:lpstr>
      <vt:lpstr>Asthma </vt:lpstr>
      <vt:lpstr>Allergy Medications Side Effects</vt:lpstr>
      <vt:lpstr>Antihistamines -- Benadryl</vt:lpstr>
      <vt:lpstr>Allergy Medications Side Effects</vt:lpstr>
      <vt:lpstr>Allergy Medication Side Effects</vt:lpstr>
      <vt:lpstr>Allergy Medications Warning</vt:lpstr>
      <vt:lpstr>Allergies are the Result of a Dysfunctional Immune System</vt:lpstr>
      <vt:lpstr>Natural Approach to Allergies</vt:lpstr>
      <vt:lpstr>To Rebuild Immune System</vt:lpstr>
      <vt:lpstr>To Restore Digestive Health</vt:lpstr>
      <vt:lpstr>Remove Toxins</vt:lpstr>
      <vt:lpstr>Summary   Prevention of Allergies</vt:lpstr>
      <vt:lpstr>Asthma Program</vt:lpstr>
      <vt:lpstr>Make a Few Changes in the DIet</vt:lpstr>
      <vt:lpstr>Summary of Allergy Prevention for Kids</vt:lpstr>
      <vt:lpstr>Success Stories …</vt:lpstr>
      <vt:lpstr>Several Options To Receive  Additional Discounts on Shaklee Products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Approaches to Allergies</dc:title>
  <dc:creator>Lagoni Health Associates</dc:creator>
  <cp:lastModifiedBy>Owner</cp:lastModifiedBy>
  <cp:revision>27</cp:revision>
  <dcterms:created xsi:type="dcterms:W3CDTF">2010-04-20T02:33:40Z</dcterms:created>
  <dcterms:modified xsi:type="dcterms:W3CDTF">2012-05-20T02:54:36Z</dcterms:modified>
</cp:coreProperties>
</file>